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11"/>
  </p:notesMasterIdLst>
  <p:handoutMasterIdLst>
    <p:handoutMasterId r:id="rId12"/>
  </p:handoutMasterIdLst>
  <p:sldIdLst>
    <p:sldId id="269" r:id="rId6"/>
    <p:sldId id="279" r:id="rId7"/>
    <p:sldId id="286" r:id="rId8"/>
    <p:sldId id="282" r:id="rId9"/>
    <p:sldId id="28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autoAdjust="0"/>
    <p:restoredTop sz="92381" autoAdjust="0"/>
  </p:normalViewPr>
  <p:slideViewPr>
    <p:cSldViewPr snapToGrid="0" snapToObjects="1">
      <p:cViewPr varScale="1">
        <p:scale>
          <a:sx n="46" d="100"/>
          <a:sy n="46" d="100"/>
        </p:scale>
        <p:origin x="85" y="25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9/1/2020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9/1/2020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6">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7">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r>
              <a:rPr lang="en-US" sz="1700" b="1" dirty="0">
                <a:solidFill>
                  <a:srgbClr val="002060"/>
                </a:solidFill>
                <a:latin typeface="Arial" panose="020B0604020202020204" pitchFamily="34" charset="0"/>
                <a:cs typeface="Arial" panose="020B0604020202020204" pitchFamily="34" charset="0"/>
              </a:rP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portal.ogc.org/files/?artifact_id=94029" TargetMode="External"/><Relationship Id="rId2" Type="http://schemas.openxmlformats.org/officeDocument/2006/relationships/hyperlink" Target="https://portal.ogc.org/files/?artifact_id=9402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helyxapache2.eastus.azurecontainer.io/collections" TargetMode="External"/><Relationship Id="rId2" Type="http://schemas.openxmlformats.org/officeDocument/2006/relationships/hyperlink" Target="http://www.helyx.co.u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322861"/>
            <a:ext cx="6217708" cy="2721258"/>
          </a:xfrm>
          <a:prstGeom prst="rect">
            <a:avLst/>
          </a:prstGeom>
          <a:noFill/>
        </p:spPr>
        <p:txBody>
          <a:bodyPr wrap="square" rtlCol="0">
            <a:spAutoFit/>
          </a:bodyPr>
          <a:lstStyle/>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OGC ISG Sprint Kickoff </a:t>
            </a:r>
            <a:r>
              <a:rPr lang="en-US" sz="2800" b="1" dirty="0" smtClean="0">
                <a:solidFill>
                  <a:srgbClr val="002060"/>
                </a:solidFill>
                <a:latin typeface="Lato" panose="020F0502020204030203" pitchFamily="34" charset="0"/>
                <a:ea typeface="Lato" panose="020F0502020204030203" pitchFamily="34" charset="0"/>
                <a:cs typeface="Lato" panose="020F0502020204030203" pitchFamily="34" charset="0"/>
              </a:rPr>
              <a:t>Presentation: </a:t>
            </a:r>
            <a:r>
              <a:rPr lang="en-US" sz="2800" b="1" dirty="0" err="1" smtClean="0">
                <a:solidFill>
                  <a:srgbClr val="002060"/>
                </a:solidFill>
                <a:latin typeface="Lato" panose="020F0502020204030203" pitchFamily="34" charset="0"/>
                <a:ea typeface="Lato" panose="020F0502020204030203" pitchFamily="34" charset="0"/>
                <a:cs typeface="Lato" panose="020F0502020204030203" pitchFamily="34" charset="0"/>
              </a:rPr>
              <a:t>Helyx</a:t>
            </a:r>
            <a:endParaRPr lang="en-US" sz="28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5500"/>
              </a:lnSpc>
            </a:pPr>
            <a:r>
              <a:rPr lang="en-US" sz="2800" b="1" dirty="0" smtClean="0">
                <a:solidFill>
                  <a:srgbClr val="002060"/>
                </a:solidFill>
                <a:latin typeface="Lato" panose="020F0502020204030203" pitchFamily="34" charset="0"/>
                <a:ea typeface="Lato" panose="020F0502020204030203" pitchFamily="34" charset="0"/>
                <a:cs typeface="Lato" panose="020F0502020204030203" pitchFamily="34" charset="0"/>
              </a:rPr>
              <a:t>Dr Anneley Hadland (Primary POC)</a:t>
            </a:r>
          </a:p>
          <a:p>
            <a:pPr>
              <a:lnSpc>
                <a:spcPts val="5500"/>
              </a:lnSpc>
            </a:pPr>
            <a:r>
              <a:rPr lang="en-US" sz="2800" b="1" dirty="0" smtClean="0">
                <a:solidFill>
                  <a:srgbClr val="002060"/>
                </a:solidFill>
                <a:latin typeface="Lato" panose="020F0502020204030203" pitchFamily="34" charset="0"/>
                <a:ea typeface="Lato" panose="020F0502020204030203" pitchFamily="34" charset="0"/>
                <a:cs typeface="Lato" panose="020F0502020204030203" pitchFamily="34" charset="0"/>
              </a:rPr>
              <a:t>Dan Bala (Secondary POC)</a:t>
            </a:r>
            <a:endParaRPr lang="en-US" sz="2800" b="1" dirty="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ts val="4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September 1, 2020</a:t>
            </a:r>
          </a:p>
        </p:txBody>
      </p:sp>
    </p:spTree>
    <p:extLst>
      <p:ext uri="{BB962C8B-B14F-4D97-AF65-F5344CB8AC3E}">
        <p14:creationId xmlns:p14="http://schemas.microsoft.com/office/powerpoint/2010/main" val="178068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fontScale="55000" lnSpcReduction="20000"/>
          </a:bodyPr>
          <a:lstStyle/>
          <a:p>
            <a:pPr marL="0">
              <a:lnSpc>
                <a:spcPct val="110000"/>
              </a:lnSpc>
            </a:pPr>
            <a:r>
              <a:rPr lang="en-GB" b="1" dirty="0"/>
              <a:t>What is an alternate resource:</a:t>
            </a:r>
          </a:p>
          <a:p>
            <a:pPr marL="457200" lvl="1">
              <a:lnSpc>
                <a:spcPct val="110000"/>
              </a:lnSpc>
            </a:pPr>
            <a:r>
              <a:rPr lang="en-GB" dirty="0"/>
              <a:t>Does a resource have to be exactly the same size and scale, but just be an alternate delivery mechanism (e.g. 3D tiles as opposed to i3s) to be an alternate resource? </a:t>
            </a:r>
          </a:p>
          <a:p>
            <a:pPr marL="457200" lvl="1">
              <a:lnSpc>
                <a:spcPct val="110000"/>
              </a:lnSpc>
            </a:pPr>
            <a:r>
              <a:rPr lang="en-GB" dirty="0"/>
              <a:t>What if the name or the version of the resource changes? </a:t>
            </a:r>
          </a:p>
          <a:p>
            <a:pPr marL="457200" lvl="1">
              <a:lnSpc>
                <a:spcPct val="110000"/>
              </a:lnSpc>
            </a:pPr>
            <a:r>
              <a:rPr lang="en-GB" dirty="0"/>
              <a:t>What if a query took a subset into a federated server – is this an alternate resource? </a:t>
            </a:r>
          </a:p>
          <a:p>
            <a:pPr marL="457200" lvl="1">
              <a:lnSpc>
                <a:spcPct val="110000"/>
              </a:lnSpc>
            </a:pPr>
            <a:r>
              <a:rPr lang="en-GB" dirty="0"/>
              <a:t>What about if a resources is changed on the fly using a convertor service</a:t>
            </a:r>
            <a:r>
              <a:rPr lang="en-GB" dirty="0" smtClean="0"/>
              <a:t>?</a:t>
            </a:r>
          </a:p>
          <a:p>
            <a:pPr marL="228600" lvl="1" indent="0">
              <a:lnSpc>
                <a:spcPct val="110000"/>
              </a:lnSpc>
              <a:buNone/>
            </a:pPr>
            <a:endParaRPr lang="en-GB" dirty="0"/>
          </a:p>
          <a:p>
            <a:pPr marL="228600" lvl="1" indent="0">
              <a:lnSpc>
                <a:spcPct val="110000"/>
              </a:lnSpc>
              <a:buNone/>
            </a:pPr>
            <a:r>
              <a:rPr lang="en-US" b="1" dirty="0" smtClean="0"/>
              <a:t>Relevant parts </a:t>
            </a:r>
            <a:r>
              <a:rPr lang="en-US" b="1" dirty="0" smtClean="0"/>
              <a:t>of previous reports:</a:t>
            </a:r>
          </a:p>
          <a:p>
            <a:pPr marL="228600" lvl="1" indent="0">
              <a:lnSpc>
                <a:spcPct val="110000"/>
              </a:lnSpc>
              <a:buNone/>
            </a:pPr>
            <a:r>
              <a:rPr lang="en-US" dirty="0" smtClean="0"/>
              <a:t>D001 </a:t>
            </a:r>
            <a:r>
              <a:rPr lang="en-US" dirty="0"/>
              <a:t>3D Data Container ER (aka Pilot Implementation Experiences): </a:t>
            </a:r>
            <a:r>
              <a:rPr lang="en-US" dirty="0">
                <a:hlinkClick r:id="rId2"/>
              </a:rPr>
              <a:t>https://portal.ogc.org/files/?</a:t>
            </a:r>
            <a:r>
              <a:rPr lang="en-US" dirty="0" smtClean="0">
                <a:hlinkClick r:id="rId2"/>
              </a:rPr>
              <a:t>artifact_id=94028</a:t>
            </a:r>
            <a:r>
              <a:rPr lang="en-US" dirty="0" smtClean="0"/>
              <a:t>.</a:t>
            </a:r>
          </a:p>
          <a:p>
            <a:pPr marL="571500" lvl="1" indent="-342900">
              <a:lnSpc>
                <a:spcPct val="110000"/>
              </a:lnSpc>
            </a:pPr>
            <a:r>
              <a:rPr lang="en-US" dirty="0" smtClean="0"/>
              <a:t>Section </a:t>
            </a:r>
            <a:r>
              <a:rPr lang="en-US" dirty="0" smtClean="0"/>
              <a:t>7.1 Alternate APIs (2d representation), 7.3 resource architecture, 7.5 data architecture</a:t>
            </a:r>
          </a:p>
          <a:p>
            <a:pPr marL="228600" lvl="1" indent="0">
              <a:lnSpc>
                <a:spcPct val="110000"/>
              </a:lnSpc>
              <a:buNone/>
            </a:pPr>
            <a:r>
              <a:rPr lang="en-US" dirty="0" smtClean="0"/>
              <a:t>D002 </a:t>
            </a:r>
            <a:r>
              <a:rPr lang="en-US" dirty="0"/>
              <a:t>OGC API - </a:t>
            </a:r>
            <a:r>
              <a:rPr lang="en-US" dirty="0" err="1"/>
              <a:t>GeoVolumes</a:t>
            </a:r>
            <a:r>
              <a:rPr lang="en-US" dirty="0"/>
              <a:t> ER (aka Draft Specification): </a:t>
            </a:r>
            <a:r>
              <a:rPr lang="en-US" dirty="0">
                <a:hlinkClick r:id="rId3"/>
              </a:rPr>
              <a:t>https://portal.ogc.org/files/?</a:t>
            </a:r>
            <a:r>
              <a:rPr lang="en-US" dirty="0" smtClean="0">
                <a:hlinkClick r:id="rId3"/>
              </a:rPr>
              <a:t>artifact_id=94029</a:t>
            </a:r>
            <a:r>
              <a:rPr lang="en-US" dirty="0" smtClean="0"/>
              <a:t>:</a:t>
            </a:r>
          </a:p>
          <a:p>
            <a:pPr marL="571500" lvl="1" indent="-342900">
              <a:lnSpc>
                <a:spcPct val="110000"/>
              </a:lnSpc>
            </a:pPr>
            <a:r>
              <a:rPr lang="en-US" dirty="0" smtClean="0"/>
              <a:t>	Section 14.1.4 Collections</a:t>
            </a:r>
          </a:p>
          <a:p>
            <a:pPr marL="571500" lvl="1" indent="-342900">
              <a:lnSpc>
                <a:spcPct val="110000"/>
              </a:lnSpc>
            </a:pPr>
            <a:r>
              <a:rPr lang="en-US" dirty="0"/>
              <a:t>	</a:t>
            </a:r>
            <a:r>
              <a:rPr lang="en-US" dirty="0" smtClean="0"/>
              <a:t>Chapter 15 media types</a:t>
            </a:r>
          </a:p>
          <a:p>
            <a:pPr marL="0">
              <a:lnSpc>
                <a:spcPct val="110000"/>
              </a:lnSpc>
            </a:pPr>
            <a:endParaRPr lang="en-GB" dirty="0" smtClean="0"/>
          </a:p>
          <a:p>
            <a:pPr marL="0" indent="0">
              <a:lnSpc>
                <a:spcPct val="110000"/>
              </a:lnSpc>
              <a:buNone/>
            </a:pPr>
            <a:endParaRPr lang="en-GB" dirty="0" smtClean="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2</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smtClean="0"/>
              <a:t>Approach</a:t>
            </a:r>
            <a:endParaRPr lang="en-US" dirty="0"/>
          </a:p>
        </p:txBody>
      </p:sp>
    </p:spTree>
    <p:extLst>
      <p:ext uri="{BB962C8B-B14F-4D97-AF65-F5344CB8AC3E}">
        <p14:creationId xmlns:p14="http://schemas.microsoft.com/office/powerpoint/2010/main" val="235508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fontScale="77500" lnSpcReduction="20000"/>
          </a:bodyPr>
          <a:lstStyle/>
          <a:p>
            <a:pPr marL="0">
              <a:lnSpc>
                <a:spcPct val="110000"/>
              </a:lnSpc>
            </a:pPr>
            <a:r>
              <a:rPr lang="en-GB" dirty="0"/>
              <a:t>We would like to identify these possibilities, and to propose options for the boundary of an alternate resource, perhaps showing some examples from our own server and from other participants. We would also look to create conceptual diagrams to visualize the different options. </a:t>
            </a:r>
          </a:p>
          <a:p>
            <a:pPr marL="0">
              <a:lnSpc>
                <a:spcPct val="110000"/>
              </a:lnSpc>
            </a:pPr>
            <a:endParaRPr lang="en-GB" dirty="0"/>
          </a:p>
          <a:p>
            <a:pPr marL="0">
              <a:lnSpc>
                <a:spcPct val="110000"/>
              </a:lnSpc>
            </a:pPr>
            <a:r>
              <a:rPr lang="en-GB" dirty="0"/>
              <a:t>Following this, we would provide insight into the implications of these options by devising a set of use-cases, and considering the outcomes for each, before providing recommendations on option(s) for future consideration. </a:t>
            </a:r>
          </a:p>
          <a:p>
            <a:pPr marL="0">
              <a:lnSpc>
                <a:spcPct val="110000"/>
              </a:lnSpc>
            </a:pPr>
            <a:endParaRPr lang="en-GB" dirty="0"/>
          </a:p>
          <a:p>
            <a:pPr marL="0">
              <a:lnSpc>
                <a:spcPct val="110000"/>
              </a:lnSpc>
            </a:pPr>
            <a:r>
              <a:rPr lang="en-GB" dirty="0"/>
              <a:t>We will also consider whether there would be issues with how this will be implemented in </a:t>
            </a:r>
            <a:r>
              <a:rPr lang="en-GB" dirty="0" err="1"/>
              <a:t>OpenAPI</a:t>
            </a:r>
            <a:endParaRPr lang="en-GB" dirty="0"/>
          </a:p>
          <a:p>
            <a:pPr marL="0">
              <a:lnSpc>
                <a:spcPct val="110000"/>
              </a:lnSpc>
            </a:pPr>
            <a:endParaRPr lang="en-US" dirty="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3</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smtClean="0"/>
              <a:t>Content</a:t>
            </a:r>
            <a:endParaRPr lang="en-US" dirty="0"/>
          </a:p>
        </p:txBody>
      </p:sp>
    </p:spTree>
    <p:extLst>
      <p:ext uri="{BB962C8B-B14F-4D97-AF65-F5344CB8AC3E}">
        <p14:creationId xmlns:p14="http://schemas.microsoft.com/office/powerpoint/2010/main" val="318520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smtClean="0"/>
              <a:t>For </a:t>
            </a:r>
            <a:r>
              <a:rPr lang="en-US" dirty="0"/>
              <a:t>further information about </a:t>
            </a:r>
            <a:r>
              <a:rPr lang="en-US" dirty="0" err="1" smtClean="0"/>
              <a:t>Helyx</a:t>
            </a:r>
            <a:r>
              <a:rPr lang="en-US" dirty="0" smtClean="0"/>
              <a:t>, </a:t>
            </a:r>
            <a:r>
              <a:rPr lang="en-US" dirty="0"/>
              <a:t>visit the following links:</a:t>
            </a:r>
          </a:p>
          <a:p>
            <a:pPr marL="457200" lvl="1">
              <a:lnSpc>
                <a:spcPct val="110000"/>
              </a:lnSpc>
            </a:pPr>
            <a:r>
              <a:rPr lang="en-US" dirty="0" smtClean="0">
                <a:hlinkClick r:id="rId2"/>
              </a:rPr>
              <a:t>www.helyx.co.uk</a:t>
            </a:r>
            <a:endParaRPr lang="en-US" dirty="0" smtClean="0"/>
          </a:p>
          <a:p>
            <a:pPr marL="457200" lvl="1">
              <a:lnSpc>
                <a:spcPct val="110000"/>
              </a:lnSpc>
            </a:pPr>
            <a:r>
              <a:rPr lang="en-US" dirty="0" smtClean="0"/>
              <a:t>3d pilot server: </a:t>
            </a:r>
            <a:r>
              <a:rPr lang="en-US" dirty="0" smtClean="0">
                <a:hlinkClick r:id="rId3"/>
              </a:rPr>
              <a:t>http</a:t>
            </a:r>
            <a:r>
              <a:rPr lang="en-US" dirty="0">
                <a:hlinkClick r:id="rId3"/>
              </a:rPr>
              <a:t>://</a:t>
            </a:r>
            <a:r>
              <a:rPr lang="en-US" dirty="0" smtClean="0">
                <a:hlinkClick r:id="rId3"/>
              </a:rPr>
              <a:t>helyxapache2.eastus.azurecontainer.io/</a:t>
            </a:r>
            <a:endParaRPr lang="en-US" dirty="0" smtClean="0"/>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last slide (10 seconds)</a:t>
            </a:r>
          </a:p>
        </p:txBody>
      </p:sp>
    </p:spTree>
    <p:extLst>
      <p:ext uri="{BB962C8B-B14F-4D97-AF65-F5344CB8AC3E}">
        <p14:creationId xmlns:p14="http://schemas.microsoft.com/office/powerpoint/2010/main" val="41296343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B3BB7-3E5D-3E47-921E-9943C76F3222}"/>
              </a:ext>
            </a:extLst>
          </p:cNvPr>
          <p:cNvSpPr>
            <a:spLocks noGrp="1"/>
          </p:cNvSpPr>
          <p:nvPr>
            <p:ph type="sldNum" sz="quarter" idx="4"/>
          </p:nvPr>
        </p:nvSpPr>
        <p:spPr/>
        <p:txBody>
          <a:bodyPr/>
          <a:lstStyle/>
          <a:p>
            <a:fld id="{0F9F7EA0-3F56-4C7E-9B2D-3423B3AF0281}" type="slidenum">
              <a:rPr lang="en-US" smtClean="0"/>
              <a:pPr/>
              <a:t>5</a:t>
            </a:fld>
            <a:endParaRPr lang="en-US" dirty="0"/>
          </a:p>
        </p:txBody>
      </p:sp>
      <p:sp>
        <p:nvSpPr>
          <p:cNvPr id="4" name="Title 3">
            <a:extLst>
              <a:ext uri="{FF2B5EF4-FFF2-40B4-BE49-F238E27FC236}">
                <a16:creationId xmlns:a16="http://schemas.microsoft.com/office/drawing/2014/main" id="{C322B7E8-2941-DF49-802D-03CD1E7E8089}"/>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27161586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3064</TotalTime>
  <Words>311</Words>
  <Application>Microsoft Office PowerPoint</Application>
  <PresentationFormat>Widescreen</PresentationFormat>
  <Paragraphs>32</Paragraphs>
  <Slides>5</Slides>
  <Notes>0</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5</vt:i4>
      </vt:variant>
    </vt:vector>
  </HeadingPairs>
  <TitlesOfParts>
    <vt:vector size="16" baseType="lpstr">
      <vt:lpstr>MS PGothic</vt:lpstr>
      <vt:lpstr>Arial</vt:lpstr>
      <vt:lpstr>Calibri</vt:lpstr>
      <vt:lpstr>Lato</vt:lpstr>
      <vt:lpstr>Symbol</vt:lpstr>
      <vt:lpstr>Times New Roman</vt:lpstr>
      <vt:lpstr>1_Custom Design</vt:lpstr>
      <vt:lpstr>Title Slide</vt:lpstr>
      <vt:lpstr>What is OGC?</vt:lpstr>
      <vt:lpstr>What do our members value?</vt:lpstr>
      <vt:lpstr>Thank You</vt:lpstr>
      <vt:lpstr>PowerPoint Presentation</vt:lpstr>
      <vt:lpstr>Approach</vt:lpstr>
      <vt:lpstr>Content</vt:lpstr>
      <vt:lpstr>last slide (10 seconds)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Anneley Hadland</cp:lastModifiedBy>
  <cp:revision>151</cp:revision>
  <dcterms:created xsi:type="dcterms:W3CDTF">2020-04-17T22:01:33Z</dcterms:created>
  <dcterms:modified xsi:type="dcterms:W3CDTF">2020-09-01T13:33:01Z</dcterms:modified>
</cp:coreProperties>
</file>